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217825B-C96B-449C-ABE6-8D46FC51AA95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770EEE0-BC60-4C2E-9294-652636C4947F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72361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825B-C96B-449C-ABE6-8D46FC51AA95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EEE0-BC60-4C2E-9294-652636C49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618946"/>
      </p:ext>
    </p:extLst>
  </p:cSld>
  <p:clrMapOvr>
    <a:masterClrMapping/>
  </p:clrMapOvr>
  <p:transition spd="slow" advClick="0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825B-C96B-449C-ABE6-8D46FC51AA95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EEE0-BC60-4C2E-9294-652636C49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713280"/>
      </p:ext>
    </p:extLst>
  </p:cSld>
  <p:clrMapOvr>
    <a:masterClrMapping/>
  </p:clrMapOvr>
  <p:transition spd="slow" advClick="0"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825B-C96B-449C-ABE6-8D46FC51AA95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EEE0-BC60-4C2E-9294-652636C49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831979"/>
      </p:ext>
    </p:extLst>
  </p:cSld>
  <p:clrMapOvr>
    <a:masterClrMapping/>
  </p:clrMapOvr>
  <p:transition spd="slow" advClick="0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17825B-C96B-449C-ABE6-8D46FC51AA95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70EEE0-BC60-4C2E-9294-652636C4947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32040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825B-C96B-449C-ABE6-8D46FC51AA95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EEE0-BC60-4C2E-9294-652636C49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12545"/>
      </p:ext>
    </p:extLst>
  </p:cSld>
  <p:clrMapOvr>
    <a:masterClrMapping/>
  </p:clrMapOvr>
  <p:transition spd="slow" advClick="0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825B-C96B-449C-ABE6-8D46FC51AA95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EEE0-BC60-4C2E-9294-652636C49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882465"/>
      </p:ext>
    </p:extLst>
  </p:cSld>
  <p:clrMapOvr>
    <a:masterClrMapping/>
  </p:clrMapOvr>
  <p:transition spd="slow" advClick="0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825B-C96B-449C-ABE6-8D46FC51AA95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EEE0-BC60-4C2E-9294-652636C49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533385"/>
      </p:ext>
    </p:extLst>
  </p:cSld>
  <p:clrMapOvr>
    <a:masterClrMapping/>
  </p:clrMapOvr>
  <p:transition spd="slow" advClick="0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825B-C96B-449C-ABE6-8D46FC51AA95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EEE0-BC60-4C2E-9294-652636C49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747967"/>
      </p:ext>
    </p:extLst>
  </p:cSld>
  <p:clrMapOvr>
    <a:masterClrMapping/>
  </p:clrMapOvr>
  <p:transition spd="slow" advClick="0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17825B-C96B-449C-ABE6-8D46FC51AA95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70EEE0-BC60-4C2E-9294-652636C4947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79551058"/>
      </p:ext>
    </p:extLst>
  </p:cSld>
  <p:clrMapOvr>
    <a:masterClrMapping/>
  </p:clrMapOvr>
  <p:transition spd="slow" advClick="0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17825B-C96B-449C-ABE6-8D46FC51AA95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70EEE0-BC60-4C2E-9294-652636C4947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7457749"/>
      </p:ext>
    </p:extLst>
  </p:cSld>
  <p:clrMapOvr>
    <a:masterClrMapping/>
  </p:clrMapOvr>
  <p:transition spd="slow" advClick="0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217825B-C96B-449C-ABE6-8D46FC51AA95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770EEE0-BC60-4C2E-9294-652636C4947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431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5000">
    <p:wipe/>
  </p:transition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147" y="223661"/>
            <a:ext cx="9404723" cy="8298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ИЗДАТЕЛЬСКАЯ ДЕЯТЕЛЬНОСТЬ Греческого Культурного Центра - ГКЦ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9085" y="1692233"/>
            <a:ext cx="11342915" cy="6038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а/ Учебные пособия (5 изданий):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Учебник преподавателя греческого языка Белецкой И.Г. на курсах Греческого Культурного Центра «Новогреческий сегодня» - интенсивный курс (Декабрь, 2007 г.) и приложения к нему "Новогреческий сегодня. Практикум по грамматике" (2010 г.)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по-прежнему продвигаем </a:t>
            </a:r>
            <a:r>
              <a:rPr lang="el-GR" alt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УНИКАЛЬНЫЕ обучающие детские пособия для детей 4-8 классов «Учебник Новогреческого языка часть 1 уровни Α0-Α1» «Учебник Новогреческого языка, часть 2 уровень A1»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alt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l-GR" alt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Учебник Новогреческого языка часть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3»</a:t>
            </a:r>
            <a:r>
              <a:rPr lang="el-GR" alt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 авторством ведущего лингвиста-эллиниста </a:t>
            </a:r>
            <a:r>
              <a:rPr lang="el-GR" alt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Ирины Георгиевны Белецкой</a:t>
            </a:r>
            <a:r>
              <a:rPr lang="el-GR" alt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Многие из Вас уже знакомы с ее учебником и практикумом по Новогреческому языку для взрослых</a:t>
            </a:r>
            <a:r>
              <a:rPr lang="el-GR" alt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«Новогреческий сегодня – Интенсивный курс»</a:t>
            </a:r>
            <a:r>
              <a:rPr lang="el-GR" alt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 которым наши студенты с успехом проходят 3-х годичный курс греческого языка на наших курсах.</a:t>
            </a:r>
            <a:endParaRPr lang="ru-RU" altLang="ru-RU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«Учебник новогреческого языка (часть 1, 2, 3)» -  серия учебников нового учебно-методического курса, 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предназначенного для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русскоговорящих школьников, изучающих греческий язык как иностранный в школах или на курсах под руководством преподавателя. 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Несмотря на то, что учебник адресован детям и подросткам, его потенциальная целевая аудитория выходит за пределы указанной возрастной группы.  Данный учебник успешно прошел апробацию, в частности, на курсах ГКЦ и доказал свою эффективность в работе со взрослыми слушателями. </a:t>
            </a:r>
            <a:endParaRPr lang="ru-RU" alt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l-GR" altLang="ru-RU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CA565160-4502-4262-AA85-B9248C5CD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3350" y="1012407"/>
            <a:ext cx="3135792" cy="117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415457"/>
      </p:ext>
    </p:extLst>
  </p:cSld>
  <p:clrMapOvr>
    <a:masterClrMapping/>
  </p:clrMapOvr>
  <p:transition spd="slow" advClick="0" advTm="5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026" y="1163782"/>
            <a:ext cx="6258296" cy="5694218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художественного романа современного греческого писателя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Мениса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Кумандареаса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«Футболка с номером девять» в переводе Т.В.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Кокуриной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«Мифы и легенды Древней Греции» на двух языках – новый издательский проект ГКЦ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Переиздание исторического романа «Красная река» автор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Харис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Циркинидис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-октябрь 2015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40727" y="548634"/>
            <a:ext cx="3822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в/ Художественная литература (4 издания):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689" y="733300"/>
            <a:ext cx="1477245" cy="22840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71607" y="2078182"/>
            <a:ext cx="2590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908966" y="31986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7756" y="2539185"/>
            <a:ext cx="2242793" cy="224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3231" y="4476997"/>
            <a:ext cx="1796922" cy="219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2313"/>
      </p:ext>
    </p:extLst>
  </p:cSld>
  <p:clrMapOvr>
    <a:masterClrMapping/>
  </p:clrMapOvr>
  <p:transition spd="slow" advClick="0" advTm="5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Обложка, в печать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79" y="2951018"/>
            <a:ext cx="4667003" cy="318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11284" y="1655687"/>
            <a:ext cx="98683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57200">
              <a:spcBef>
                <a:spcPts val="1000"/>
              </a:spcBef>
              <a:buClr>
                <a:srgbClr val="F5A408"/>
              </a:buClr>
              <a:buSzPct val="80000"/>
              <a:buFont typeface="Wingdings 3" charset="2"/>
              <a:buChar char=""/>
            </a:pPr>
            <a:r>
              <a:rPr lang="el-GR" altLang="ru-RU" sz="2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l-GR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Мифы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l-GR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легенды древней Греции. Сотворение Мира</a:t>
            </a:r>
            <a:r>
              <a:rPr lang="el-GR" altLang="ru-RU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l-GR" alt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Олега Ефимова</a:t>
            </a:r>
            <a:r>
              <a:rPr lang="el-GR" altLang="ru-RU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в сопровождении графических работ Елены Шипицовой. Пред</a:t>
            </a:r>
            <a:r>
              <a:rPr lang="ru-RU" altLang="ru-RU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l-GR" altLang="ru-RU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словие – Теодора Янници. Москва, январь 2017г. </a:t>
            </a:r>
            <a:endParaRPr lang="el-GR" alt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218860"/>
      </p:ext>
    </p:extLst>
  </p:cSld>
  <p:clrMapOvr>
    <a:masterClrMapping/>
  </p:clrMapOvr>
  <p:transition spd="slow" advClick="0" advTm="5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1" y="1004936"/>
            <a:ext cx="9654638" cy="574024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г/ </a:t>
            </a:r>
            <a:r>
              <a:rPr lang="ru-RU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Мемуаристика</a:t>
            </a:r>
            <a: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 издание):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воспоминаний великого эллиниста 20-го века, филолога-переводчика произведений греческих авторов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Кокуриной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Татьяны Васильевны под названием «Неинтересных людей в мире нет» (Май 2009 г.)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417" y="2588821"/>
            <a:ext cx="2135845" cy="30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82938"/>
      </p:ext>
    </p:extLst>
  </p:cSld>
  <p:clrMapOvr>
    <a:masterClrMapping/>
  </p:clrMapOvr>
  <p:transition spd="slow" advClick="0" advTm="5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1896" y="724395"/>
            <a:ext cx="10928628" cy="5902037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Каталоги к художественным выставкам «Прекрасное не требует доказательств», «Греция глазами российских художников», «Знакомьтесь: Московские греческие художники», «Вдохновение Эллады», книги к выставке-конференции.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книги-альбома Греческого культурного центра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Наваринское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сражение в Фондах Российской государственной библиотеки», Москва 2007 год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66424" y="240402"/>
            <a:ext cx="5604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 Художественные Альбомы, Каталоги (2 издания):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358" y="2073827"/>
            <a:ext cx="3552381" cy="1780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549" y="2102398"/>
            <a:ext cx="1219048" cy="17333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9095" y="2102398"/>
            <a:ext cx="2171429" cy="17238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672" y="1857117"/>
            <a:ext cx="1540188" cy="21072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798" y="2073827"/>
            <a:ext cx="1247619" cy="17238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6714" y="4398236"/>
            <a:ext cx="1638095" cy="2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37802"/>
      </p:ext>
    </p:extLst>
  </p:cSld>
  <p:clrMapOvr>
    <a:masterClrMapping/>
  </p:clrMapOvr>
  <p:transition spd="slow" advClick="0" advTm="5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7345" y="1070146"/>
            <a:ext cx="6400800" cy="5238996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Печатный экземпляр первого «Живого электронного путеводителя по Греции (октябрь 2012 г.). Проект стартовал на интернет-портале mail.ru и проводится совместно с издательским домом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Альбука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поддержке Греческого культурного центра, Московского общества греков, компании RENTI TOURS, Центра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кинесиологии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Директор проекта – Лаптева Ольга.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лучших афоризмов Аркадия Давидовича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suis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Davidowitz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2015, Фонд Хованского, Греческий Культурный центр является официальным партнером данного издания и отвечает за его греческий компонент..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36219" y="441757"/>
            <a:ext cx="412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е/ Путеводители – разное (2 издания):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509" y="1088111"/>
            <a:ext cx="1760084" cy="22783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971" y="1070146"/>
            <a:ext cx="1776873" cy="23143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4423" y="3804069"/>
            <a:ext cx="1914286" cy="20761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4987" y="3804069"/>
            <a:ext cx="1942857" cy="2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70918"/>
      </p:ext>
    </p:extLst>
  </p:cSld>
  <p:clrMapOvr>
    <a:masterClrMapping/>
  </p:clrMapOvr>
  <p:transition spd="slow" advClick="0" advTm="500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659" y="1734179"/>
            <a:ext cx="9731751" cy="365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690112"/>
      </p:ext>
    </p:extLst>
  </p:cSld>
  <p:clrMapOvr>
    <a:masterClrMapping/>
  </p:clrMapOvr>
  <p:transition spd="slow" advClick="0" advTm="5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64" y="2351315"/>
            <a:ext cx="2526417" cy="3681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525" y="2981201"/>
            <a:ext cx="2689553" cy="38767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247" y="2351315"/>
            <a:ext cx="2545267" cy="35633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26275" y="125680"/>
            <a:ext cx="111509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сегодняшний день существует крайне мало обучающих материалов по греческому языку для детей младших и средних классов, особенно с русскоязычными комментариями. Ирина Георгиевна постаралась в доступной форме преподнести тот грамматический и лексический материал, который необходимо знать детям, изучающим или желающим изучать греческий язык. Данные пособия предоставляют широкие возможности при подготовке к школе и совершенствовании языка для детей, которые уже учатся или собираются учиться в школах Греции.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с радостью и гордостью представляем данные пособия, поскольку знаем их неоценимый вклад в образовательной сфере.</a:t>
            </a:r>
          </a:p>
        </p:txBody>
      </p:sp>
    </p:spTree>
    <p:extLst>
      <p:ext uri="{BB962C8B-B14F-4D97-AF65-F5344CB8AC3E}">
        <p14:creationId xmlns:p14="http://schemas.microsoft.com/office/powerpoint/2010/main" val="1044237553"/>
      </p:ext>
    </p:extLst>
  </p:cSld>
  <p:clrMapOvr>
    <a:masterClrMapping/>
  </p:clrMapOvr>
  <p:transition spd="slow" advClick="0" advTm="5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02" y="494371"/>
            <a:ext cx="2562491" cy="38986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22" y="411244"/>
            <a:ext cx="2539835" cy="3898647"/>
          </a:xfrm>
          <a:prstGeom prst="rect">
            <a:avLst/>
          </a:prstGeom>
        </p:spPr>
      </p:pic>
      <p:pic>
        <p:nvPicPr>
          <p:cNvPr id="5" name="Picture 2" descr="детские книг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2080" y="2858318"/>
            <a:ext cx="3069399" cy="306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479021"/>
      </p:ext>
    </p:extLst>
  </p:cSld>
  <p:clrMapOvr>
    <a:masterClrMapping/>
  </p:clrMapOvr>
  <p:transition spd="slow" advClick="0" advTm="5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2525" y="190005"/>
            <a:ext cx="7837714" cy="63651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б/ Научно-историческая литература (10 изданий):</a:t>
            </a:r>
          </a:p>
          <a:p>
            <a:pPr marL="0" indent="0">
              <a:buNone/>
            </a:pPr>
            <a:endParaRPr lang="ru-RU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Монография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Янниса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Николопулоса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«Греки и Россия (XVIII –XX вв.)» (Январь, 2007)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материалов Круглого стола с участием ведущих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неоэллинистов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«Россия и Греция: история и современность» (Май, 2008)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239" y="1101054"/>
            <a:ext cx="1674421" cy="24140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7683" y="4013597"/>
            <a:ext cx="1625767" cy="233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71088"/>
      </p:ext>
    </p:extLst>
  </p:cSld>
  <p:clrMapOvr>
    <a:masterClrMapping/>
  </p:clrMapOvr>
  <p:transition spd="slow" advClick="0" advTm="5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6275" y="629392"/>
            <a:ext cx="9123578" cy="5619008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страницы российской и греческой истории. Сборник статей. Серия «Историческая книга». Основу сборника составляют доклады российских и греческих историков и филологов-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неоэллинистов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были представлены на научных конференциях, проводившихся под эгидой  греческого культурного центра в 2007-2010 гг.: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Наваринское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сражение: 180 лет морской битве» (2007), «историческое наследие в культуре современной Греции» (2008) и «Россия и Греция: общие страницы истории» (2010).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Монография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к.и.н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Ю.Д. Квашнина «Греция в международных отношениях 1936-1941 гг.».  Книга посвящена исследованию места и роли Греции в системе международных отношений накануне и в начальный период Второй мировой войны. В монографии, написанной на основе широкого круга опубликованных источников и ранее не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изучавшихся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архивных материалов, рассматриваются такие вопросы как политика лавирования Греции в период диктатуры И.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Метаксаса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взаимоотношения со странами Балканской Антанты, проблемы советско-греческих отношений, причины поражения британско-греческих войск в апреле–мае 1941 г., подготовка британских экспедиционных войск к сражению за Крит, историческое значение участия Греции во Второй мировой войне.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9235" y="629392"/>
            <a:ext cx="1621677" cy="23593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235" y="3258098"/>
            <a:ext cx="1621677" cy="242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48224"/>
      </p:ext>
    </p:extLst>
  </p:cSld>
  <p:clrMapOvr>
    <a:masterClrMapping/>
  </p:clrMapOvr>
  <p:transition spd="slow" advClick="0" advTm="5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419" y="1401288"/>
            <a:ext cx="7803181" cy="5456712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Греки Балаклавы и Севастополя. Москва, изд-во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Индрик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2013г.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директора ГКЦ Теодоры Янници с докладом на тему «Эллинизм 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филэллинизм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России:  прошлое, настоящее и будущее» в научной конференции «Современная Греция в мировой экономике и политике», проведенной Институтом Мировой Экономики и Международных Отношений (ИМЭМО) Российской Академии Наук (РАН), (Москва, 04 октября 2013г.).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471766"/>
            <a:ext cx="1647619" cy="28476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166" y="3701305"/>
            <a:ext cx="1761905" cy="2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95746"/>
      </p:ext>
    </p:extLst>
  </p:cSld>
  <p:clrMapOvr>
    <a:masterClrMapping/>
  </p:clrMapOvr>
  <p:transition spd="slow" advClick="0" advTm="5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521" y="237507"/>
            <a:ext cx="3905395" cy="5678383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«Геноцид Греков Понта» – автор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Феофанис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Малкидис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предисловие Теодора Янници 2015г.,  Издательство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Эвксиниос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логос»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«Геноцид Греков (Фракия - Малая Азия- Понт)» – автор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Феофанис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Малкидис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предисловие Теодора Янници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7170" name="Picture 2" descr="Η ΓΕΝΟΚΤΟΝΙΑ ΤΩΝ ΕΛΛΗΝΩΝ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8916" y="3595917"/>
            <a:ext cx="6457002" cy="293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Η ΓΕΝΟΚΤΟΝΙΑ ΤΩΝ ΕΛΛΗΝΩΝ TOY ΠONTO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8916" y="309591"/>
            <a:ext cx="6457002" cy="295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322687"/>
      </p:ext>
    </p:extLst>
  </p:cSld>
  <p:clrMapOvr>
    <a:masterClrMapping/>
  </p:clrMapOvr>
  <p:transition spd="slow" advClick="0" advTm="5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обложка - переделанная 2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795" y="2410690"/>
            <a:ext cx="3589493" cy="255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89215" y="1978612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случаю исполнения юбилейной даты – 190летия исторического сражения, официальные торжества в честь которого только-что завершились в легендарной бухте живописнейшего </a:t>
            </a:r>
            <a:r>
              <a:rPr lang="ru-RU" altLang="ru-RU" dirty="0" err="1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Наварино</a:t>
            </a:r>
            <a:r>
              <a:rPr lang="ru-RU" altLang="ru-RU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(античный </a:t>
            </a:r>
            <a:r>
              <a:rPr lang="ru-RU" altLang="ru-RU" i="1" dirty="0" err="1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Пилос</a:t>
            </a:r>
            <a:r>
              <a:rPr lang="ru-RU" altLang="ru-RU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altLang="ru-RU" b="1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Греческий Культурный Центр (ГКЦ)</a:t>
            </a:r>
            <a:r>
              <a:rPr lang="ru-RU" altLang="ru-RU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 нашими партнерами, </a:t>
            </a:r>
            <a:r>
              <a:rPr lang="ru-RU" altLang="ru-RU" b="1" dirty="0" err="1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Мессинийской</a:t>
            </a:r>
            <a:r>
              <a:rPr lang="ru-RU" altLang="ru-RU" b="1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Амфиктионией</a:t>
            </a:r>
            <a:r>
              <a:rPr lang="ru-RU" altLang="ru-RU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(*</a:t>
            </a:r>
            <a:r>
              <a:rPr lang="ru-RU" altLang="ru-RU" i="1" dirty="0" err="1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Наварино</a:t>
            </a:r>
            <a:r>
              <a:rPr lang="ru-RU" altLang="ru-RU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географически относится к округу </a:t>
            </a:r>
            <a:r>
              <a:rPr lang="ru-RU" altLang="ru-RU" i="1" dirty="0" err="1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Мессиниа</a:t>
            </a:r>
            <a:r>
              <a:rPr lang="ru-RU" altLang="ru-RU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принял непосредственное участие переизданием нашего двуязычного каталога «</a:t>
            </a:r>
            <a:r>
              <a:rPr lang="ru-RU" altLang="ru-RU" i="1" dirty="0" err="1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Наваринское</a:t>
            </a:r>
            <a:r>
              <a:rPr lang="ru-RU" altLang="ru-RU" i="1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сражение в Фондах Российской государственной библиотеки</a:t>
            </a:r>
            <a:r>
              <a:rPr lang="ru-RU" altLang="ru-RU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впервые выпущенного 10 лет назад, по случаю проведения в период с 23 по 30 октября 2007 года выставки и научной конференции в сердце Москвы, в Российской Государственной Библиотеке.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Предисловие к каталогу составил наш великий эллинист, недавно покинувший нас, профессор </a:t>
            </a:r>
            <a:r>
              <a:rPr lang="ru-RU" altLang="ru-RU" i="1" u="sng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Георгий Львович </a:t>
            </a:r>
            <a:r>
              <a:rPr lang="ru-RU" altLang="ru-RU" i="1" u="sng" dirty="0" err="1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Арш</a:t>
            </a:r>
            <a:r>
              <a:rPr lang="ru-RU" altLang="ru-RU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76103" y="1046076"/>
            <a:ext cx="87441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57200">
              <a:spcBef>
                <a:spcPts val="1000"/>
              </a:spcBef>
              <a:buClr>
                <a:srgbClr val="F5A408"/>
              </a:buClr>
              <a:buSzPct val="80000"/>
              <a:buFont typeface="Wingdings 3" charset="2"/>
              <a:buChar char=""/>
            </a:pPr>
            <a:r>
              <a:rPr lang="ru-RU" altLang="ru-RU" sz="20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20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Наваринское</a:t>
            </a:r>
            <a:r>
              <a:rPr lang="ru-RU" altLang="ru-RU" sz="20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сражение в Фондах Российской государственной библиотеки»</a:t>
            </a:r>
            <a:r>
              <a:rPr lang="ru-RU" altLang="ru-RU" sz="20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5A408"/>
              </a:buClr>
              <a:buSzPct val="80000"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19-20 октября 2017 г., 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Пилос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Наварино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(Греция)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288233"/>
      </p:ext>
    </p:extLst>
  </p:cSld>
  <p:clrMapOvr>
    <a:masterClrMapping/>
  </p:clrMapOvr>
  <p:transition spd="slow" advClick="0" advTm="5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1279" y="1366826"/>
            <a:ext cx="10046525" cy="1518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57200">
              <a:spcBef>
                <a:spcPts val="1000"/>
              </a:spcBef>
              <a:buClr>
                <a:srgbClr val="F5A408"/>
              </a:buClr>
              <a:buSzPct val="80000"/>
              <a:buFont typeface="Wingdings 3" charset="2"/>
              <a:buChar char=""/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Переиздание недавно (сентябрь 2017г.) награжденной книги 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директора ГКЦ Феодоры </a:t>
            </a:r>
            <a:r>
              <a:rPr lang="ru-RU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Янници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«Греческий мир в конце XVIII– начале XX вв. по российским источникам (к вопросу об изучении самосознания греков)</a:t>
            </a:r>
            <a:r>
              <a:rPr lang="ru-RU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этот раз в виде билингвы; 2язычная книга, на русском и греческом языках, что соответствует и нашим педагогическим задачам при ГКЦ.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декабрь</a:t>
            </a:r>
            <a:r>
              <a:rPr lang="x-none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2017 г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Санкт Петербург, Москва</a:t>
            </a:r>
            <a:endParaRPr lang="ru-RU" sz="105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1279" y="3005158"/>
            <a:ext cx="6685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algn="just">
              <a:spcAft>
                <a:spcPts val="600"/>
              </a:spcAft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Книга посвящена исследованию процесса формирования греческого национального самосознания на протяжении длительного периода времени – с конца 18 века до начала 20 века. Написанная на основе архивных материалов о деятельности греческой диаспоры на юге России и воспоминаний русских путешественников, посетивших Грецию, впервые изученных и веденных в научный оборот, монография исследует малоизученные проблемы становления греческой национальной идентичности, жизненный уклад греков, греческую ментальность, мировосприятие греческого населения, а также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взаимовосприятие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греков и русских, представление о Греции и о греках, сложившееся у русских путешественников.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59" y="2660072"/>
            <a:ext cx="3454360" cy="232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478" y="5803085"/>
            <a:ext cx="26098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407496" y="5109493"/>
            <a:ext cx="2933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>
                <a:solidFill>
                  <a:srgbClr val="0000CC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При любезной меценатской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>
                <a:solidFill>
                  <a:srgbClr val="0000CC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поддержке</a:t>
            </a:r>
            <a:endParaRPr lang="ru-RU" altLang="ru-RU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047526"/>
      </p:ext>
    </p:extLst>
  </p:cSld>
  <p:clrMapOvr>
    <a:masterClrMapping/>
  </p:clrMapOvr>
  <p:transition spd="slow" advClick="0" advTm="5000">
    <p:wipe/>
  </p:transition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24</TotalTime>
  <Words>1017</Words>
  <Application>Microsoft Office PowerPoint</Application>
  <PresentationFormat>Широкоэкранный</PresentationFormat>
  <Paragraphs>65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Franklin Gothic Book</vt:lpstr>
      <vt:lpstr>Palatino Linotype</vt:lpstr>
      <vt:lpstr>Times New Roman</vt:lpstr>
      <vt:lpstr>Verdana</vt:lpstr>
      <vt:lpstr>Wingdings 3</vt:lpstr>
      <vt:lpstr>Crop</vt:lpstr>
      <vt:lpstr>ИЗДАТЕЛЬСКАЯ ДЕЯТЕЛЬНОСТЬ Греческого Культурного Центра - ГКЦ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ИЗДАТЕЛЬСКАЯ ДЕЯТЕЛЬНОСТЬ</dc:title>
  <dc:creator>Пользователь</dc:creator>
  <cp:lastModifiedBy>HP</cp:lastModifiedBy>
  <cp:revision>3</cp:revision>
  <dcterms:created xsi:type="dcterms:W3CDTF">2018-11-13T08:23:34Z</dcterms:created>
  <dcterms:modified xsi:type="dcterms:W3CDTF">2018-11-14T07:29:22Z</dcterms:modified>
</cp:coreProperties>
</file>